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Playfair Display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Oswa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3F400E3-E9B5-43AA-ACDF-771F88EF37C9}">
  <a:tblStyle styleId="{73F400E3-E9B5-43AA-ACDF-771F88EF37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6.xml"/><Relationship Id="rId44" Type="http://schemas.openxmlformats.org/officeDocument/2006/relationships/font" Target="fonts/Oswald-regular.fntdata"/><Relationship Id="rId21" Type="http://schemas.openxmlformats.org/officeDocument/2006/relationships/slide" Target="slides/slide15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layfairDisplay-bold.fntdata"/><Relationship Id="rId14" Type="http://schemas.openxmlformats.org/officeDocument/2006/relationships/slide" Target="slides/slide8.xml"/><Relationship Id="rId36" Type="http://schemas.openxmlformats.org/officeDocument/2006/relationships/font" Target="fonts/PlayfairDisplay-regular.fntdata"/><Relationship Id="rId17" Type="http://schemas.openxmlformats.org/officeDocument/2006/relationships/slide" Target="slides/slide11.xml"/><Relationship Id="rId39" Type="http://schemas.openxmlformats.org/officeDocument/2006/relationships/font" Target="fonts/PlayfairDisplay-boldItalic.fntdata"/><Relationship Id="rId16" Type="http://schemas.openxmlformats.org/officeDocument/2006/relationships/slide" Target="slides/slide10.xml"/><Relationship Id="rId38" Type="http://schemas.openxmlformats.org/officeDocument/2006/relationships/font" Target="fonts/PlayfairDispl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5d64604f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5d64604f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5d64604fb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5d64604fb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5d64604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5d64604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5e3ed4860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5e3ed486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5d64604f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5d64604f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5d64604f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5d64604f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</a:t>
            </a:r>
            <a:r>
              <a:rPr lang="en">
                <a:solidFill>
                  <a:schemeClr val="dk1"/>
                </a:solidFill>
              </a:rPr>
              <a:t>ousing (1 bedroom, 3 bedroom, city center, outside city center)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5d64604f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5d64604f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housing and child care are very close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5d64604fb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5d64604fb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Housing (1 bedroom, 3 bedroom, city center, outside city center)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5d64604f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5d64604f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does it mean to have </a:t>
            </a:r>
            <a:r>
              <a:rPr lang="en"/>
              <a:t>statistically</a:t>
            </a:r>
            <a:r>
              <a:rPr lang="en"/>
              <a:t> significant in housing so we did further analysis between Chicago and San Francisco, and found that there is a high percentage of salary, 30% in the case of being a data Scientist vs 44% being a Data analyst to live in SF vs 20% and 32% respectively to live in Chicago.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 in green, monthly rent 1 bedroom for City center in blue, and monthly rent for outside city center in cyan.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5d64604fb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5d64604fb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safe to assume there is no bartender who would live in 1 bedroom apartment in City Center in San Francisco by him/herself?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5bc2d7a3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5bc2d7a3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e3ed4860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e3ed4860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0d9d7231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0d9d7231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5d64604fb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5d64604fb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your findings. Did you find what you expected to find? If not, why not? What inferences or general conclusions can you draw from your analysis?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bc2d7a32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bc2d7a3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* Discuss any difficulties that arose, and how you dealt with them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* Discuss any additional questions that came up, but which you didn't have time to answer: What would you research next, if you had two more weeks?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5e3ed486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5e3ed486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5e3ed486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5e3ed486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5d64604fb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5d64604fb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0d9d7231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0d9d7231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0d9d723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0d9d723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0d9d7231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0d9d7231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5bc2d7a3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5bc2d7a3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d718c00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d718c00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5e3ed4860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5e3ed486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5bc2d7a32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5bc2d7a32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0d718c00d_2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0d718c00d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e00c913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e00c913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5d64604f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5d64604f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image" Target="../media/image50.png"/><Relationship Id="rId8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cinhui/salary_costofliving.git" TargetMode="External"/><Relationship Id="rId4" Type="http://schemas.openxmlformats.org/officeDocument/2006/relationships/hyperlink" Target="https://docs.google.com/document/d/1Ik2_IlihesLMJs0wa_Cm-rbxe9LHTzvneNMMazzY_hw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5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744675"/>
            <a:ext cx="6251100" cy="28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Shook: why those San Francisco salaries may not be the answer</a:t>
            </a:r>
            <a:endParaRPr sz="45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7221000" cy="13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OR…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Salary &amp; Cost of Living Comparison by Major US City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85225"/>
            <a:ext cx="4466859" cy="27730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185225"/>
            <a:ext cx="4466861" cy="27730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2"/>
          <p:cNvSpPr txBox="1"/>
          <p:nvPr/>
        </p:nvSpPr>
        <p:spPr>
          <a:xfrm>
            <a:off x="1171075" y="576550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Data Scientist							Data Analyst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106000" y="0"/>
            <a:ext cx="85623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Salaries across different cities </a:t>
            </a:r>
            <a:r>
              <a:rPr lang="en" sz="3000">
                <a:latin typeface="Oswald"/>
                <a:ea typeface="Oswald"/>
                <a:cs typeface="Oswald"/>
                <a:sym typeface="Oswald"/>
              </a:rPr>
              <a:t>( aka speak dollars to me)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0" y="4174325"/>
            <a:ext cx="9144000" cy="856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There is about a 40% salary increase associated with being a Data Scientist vs. being a Data Analyst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62" name="Google Shape;162;p22"/>
          <p:cNvGrpSpPr/>
          <p:nvPr/>
        </p:nvGrpSpPr>
        <p:grpSpPr>
          <a:xfrm>
            <a:off x="1329702" y="3220149"/>
            <a:ext cx="2428359" cy="601800"/>
            <a:chOff x="5929027" y="3699724"/>
            <a:chExt cx="2428359" cy="601800"/>
          </a:xfrm>
        </p:grpSpPr>
        <p:sp>
          <p:nvSpPr>
            <p:cNvPr id="163" name="Google Shape;163;p22"/>
            <p:cNvSpPr txBox="1"/>
            <p:nvPr/>
          </p:nvSpPr>
          <p:spPr>
            <a:xfrm rot="-2846823">
              <a:off x="5927391" y="3837066"/>
              <a:ext cx="397474" cy="170283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64" name="Google Shape;164;p22"/>
            <p:cNvSpPr txBox="1"/>
            <p:nvPr/>
          </p:nvSpPr>
          <p:spPr>
            <a:xfrm rot="-2702143">
              <a:off x="7716526" y="3915559"/>
              <a:ext cx="680520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65" name="Google Shape;165;p22"/>
            <p:cNvSpPr txBox="1"/>
            <p:nvPr/>
          </p:nvSpPr>
          <p:spPr>
            <a:xfrm rot="-2702489">
              <a:off x="7387522" y="3915560"/>
              <a:ext cx="585909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166" name="Google Shape;166;p22"/>
          <p:cNvGrpSpPr/>
          <p:nvPr/>
        </p:nvGrpSpPr>
        <p:grpSpPr>
          <a:xfrm>
            <a:off x="5893527" y="3220149"/>
            <a:ext cx="2428359" cy="601800"/>
            <a:chOff x="5929027" y="3699724"/>
            <a:chExt cx="2428359" cy="601800"/>
          </a:xfrm>
        </p:grpSpPr>
        <p:sp>
          <p:nvSpPr>
            <p:cNvPr id="167" name="Google Shape;167;p22"/>
            <p:cNvSpPr txBox="1"/>
            <p:nvPr/>
          </p:nvSpPr>
          <p:spPr>
            <a:xfrm rot="-2846823">
              <a:off x="5927391" y="3837066"/>
              <a:ext cx="397474" cy="170283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68" name="Google Shape;168;p22"/>
            <p:cNvSpPr txBox="1"/>
            <p:nvPr/>
          </p:nvSpPr>
          <p:spPr>
            <a:xfrm rot="-2702143">
              <a:off x="7716526" y="3915559"/>
              <a:ext cx="680520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69" name="Google Shape;169;p22"/>
            <p:cNvSpPr txBox="1"/>
            <p:nvPr/>
          </p:nvSpPr>
          <p:spPr>
            <a:xfrm rot="-2702489">
              <a:off x="7387522" y="3915560"/>
              <a:ext cx="585909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225" y="1741225"/>
            <a:ext cx="4279925" cy="265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50" y="1738163"/>
            <a:ext cx="4279925" cy="2657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3"/>
          <p:cNvSpPr txBox="1"/>
          <p:nvPr/>
        </p:nvSpPr>
        <p:spPr>
          <a:xfrm>
            <a:off x="4680225" y="695150"/>
            <a:ext cx="4145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To be or not to be... 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A bartender (in Boston)?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96250" y="695150"/>
            <a:ext cx="5951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Pharmacists have the highest 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salaries across different cities.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79" name="Google Shape;179;p23"/>
          <p:cNvGrpSpPr/>
          <p:nvPr/>
        </p:nvGrpSpPr>
        <p:grpSpPr>
          <a:xfrm>
            <a:off x="5861052" y="3689024"/>
            <a:ext cx="2340009" cy="601800"/>
            <a:chOff x="5985827" y="3733174"/>
            <a:chExt cx="2340009" cy="601800"/>
          </a:xfrm>
        </p:grpSpPr>
        <p:sp>
          <p:nvSpPr>
            <p:cNvPr id="180" name="Google Shape;180;p23"/>
            <p:cNvSpPr txBox="1"/>
            <p:nvPr/>
          </p:nvSpPr>
          <p:spPr>
            <a:xfrm rot="-2846823">
              <a:off x="5984191" y="3887541"/>
              <a:ext cx="397474" cy="170283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81" name="Google Shape;181;p23"/>
            <p:cNvSpPr txBox="1"/>
            <p:nvPr/>
          </p:nvSpPr>
          <p:spPr>
            <a:xfrm rot="-2702143">
              <a:off x="7684976" y="3949009"/>
              <a:ext cx="680520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82" name="Google Shape;182;p23"/>
            <p:cNvSpPr txBox="1"/>
            <p:nvPr/>
          </p:nvSpPr>
          <p:spPr>
            <a:xfrm rot="-2702489">
              <a:off x="7387522" y="3915560"/>
              <a:ext cx="585909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1311727" y="3689024"/>
            <a:ext cx="2340009" cy="601800"/>
            <a:chOff x="5985827" y="3733174"/>
            <a:chExt cx="2340009" cy="601800"/>
          </a:xfrm>
        </p:grpSpPr>
        <p:sp>
          <p:nvSpPr>
            <p:cNvPr id="184" name="Google Shape;184;p23"/>
            <p:cNvSpPr txBox="1"/>
            <p:nvPr/>
          </p:nvSpPr>
          <p:spPr>
            <a:xfrm rot="-2846823">
              <a:off x="5984191" y="3887541"/>
              <a:ext cx="397474" cy="170283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85" name="Google Shape;185;p23"/>
            <p:cNvSpPr txBox="1"/>
            <p:nvPr/>
          </p:nvSpPr>
          <p:spPr>
            <a:xfrm rot="-2702143">
              <a:off x="7684976" y="3949009"/>
              <a:ext cx="680520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86" name="Google Shape;186;p23"/>
            <p:cNvSpPr txBox="1"/>
            <p:nvPr/>
          </p:nvSpPr>
          <p:spPr>
            <a:xfrm rot="-2702489">
              <a:off x="7387522" y="3915560"/>
              <a:ext cx="585909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75" y="951650"/>
            <a:ext cx="4182500" cy="31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3" name="Google Shape;193;p24"/>
          <p:cNvSpPr txBox="1"/>
          <p:nvPr>
            <p:ph type="title"/>
          </p:nvPr>
        </p:nvSpPr>
        <p:spPr>
          <a:xfrm>
            <a:off x="4872800" y="1626850"/>
            <a:ext cx="4224900" cy="192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FFFF"/>
                </a:highlight>
              </a:rPr>
              <a:t>But salary isn’t the only piece of the puzzle:</a:t>
            </a:r>
            <a:endParaRPr sz="36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FFFF"/>
                </a:highlight>
              </a:rPr>
              <a:t>H</a:t>
            </a:r>
            <a:r>
              <a:rPr lang="en" sz="3600">
                <a:highlight>
                  <a:srgbClr val="FFFFFF"/>
                </a:highlight>
              </a:rPr>
              <a:t>ow does cost of living impacts the salary gap between cities? </a:t>
            </a:r>
            <a:endParaRPr sz="36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Living Assumptions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Housing - average monthly rent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Restaurants  - cost of dining out </a:t>
            </a:r>
            <a:r>
              <a:rPr lang="en"/>
              <a:t>once or twice</a:t>
            </a:r>
            <a:r>
              <a:rPr lang="en"/>
              <a:t> a week along with the occasional coffee or drink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Groceries - estimated cost of commonly purchased grocery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Transportation - cost of a monthly pass along with an occasional taxi ride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Utilities - estimated cost of basic utilities (electricity, heating, cooling, water, garbage) and internet 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Leisure - monthly cost of a gym membership and a visit to the movies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Childcare - monthly cost for one child in preschool/kindergarten/primary private school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 rot="5400000">
            <a:off x="2123600" y="2386200"/>
            <a:ext cx="51414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4229" l="10422" r="7313" t="13493"/>
          <a:stretch/>
        </p:blipFill>
        <p:spPr>
          <a:xfrm>
            <a:off x="4647400" y="1598600"/>
            <a:ext cx="4420404" cy="311035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" name="Google Shape;206;p26"/>
          <p:cNvPicPr preferRelativeResize="0"/>
          <p:nvPr/>
        </p:nvPicPr>
        <p:blipFill rotWithShape="1">
          <a:blip r:embed="rId4">
            <a:alphaModFix/>
          </a:blip>
          <a:srcRect b="2005" l="11183" r="8534" t="15451"/>
          <a:stretch/>
        </p:blipFill>
        <p:spPr>
          <a:xfrm>
            <a:off x="228600" y="1598600"/>
            <a:ext cx="4168629" cy="31103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6"/>
          <p:cNvSpPr/>
          <p:nvPr/>
        </p:nvSpPr>
        <p:spPr>
          <a:xfrm>
            <a:off x="228600" y="2331150"/>
            <a:ext cx="1046700" cy="48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3210575" y="1700525"/>
            <a:ext cx="1169700" cy="48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7747400" y="1786925"/>
            <a:ext cx="1261500" cy="48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4647400" y="2812350"/>
            <a:ext cx="1046700" cy="39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>
            <p:ph type="title"/>
          </p:nvPr>
        </p:nvSpPr>
        <p:spPr>
          <a:xfrm>
            <a:off x="4875050" y="587425"/>
            <a:ext cx="3965100" cy="106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FFFF"/>
                </a:highlight>
              </a:rPr>
              <a:t>San Francisco</a:t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212" name="Google Shape;212;p26"/>
          <p:cNvSpPr txBox="1"/>
          <p:nvPr>
            <p:ph type="title"/>
          </p:nvPr>
        </p:nvSpPr>
        <p:spPr>
          <a:xfrm>
            <a:off x="1394525" y="720725"/>
            <a:ext cx="17355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Chicago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3" name="Google Shape;213;p26"/>
          <p:cNvSpPr txBox="1"/>
          <p:nvPr>
            <p:ph type="title"/>
          </p:nvPr>
        </p:nvSpPr>
        <p:spPr>
          <a:xfrm>
            <a:off x="279725" y="62375"/>
            <a:ext cx="39651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Cost of Living:</a:t>
            </a:r>
            <a:endParaRPr sz="3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9" name="Google Shape;219;p27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Statistically speaking</a:t>
            </a:r>
            <a:endParaRPr/>
          </a:p>
        </p:txBody>
      </p:sp>
      <p:sp>
        <p:nvSpPr>
          <p:cNvPr id="220" name="Google Shape;220;p2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Chicago vs. San Francisco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025" y="1298500"/>
            <a:ext cx="2849475" cy="3136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2" name="Google Shape;222;p27"/>
          <p:cNvGraphicFramePr/>
          <p:nvPr/>
        </p:nvGraphicFramePr>
        <p:xfrm>
          <a:off x="457200" y="52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{73F400E3-E9B5-43AA-ACDF-771F88EF37C9}</a:tableStyleId>
              </a:tblPr>
              <a:tblGrid>
                <a:gridCol w="3667125"/>
                <a:gridCol w="2276475"/>
              </a:tblGrid>
              <a:tr h="397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3" name="Google Shape;223;p27"/>
          <p:cNvSpPr/>
          <p:nvPr/>
        </p:nvSpPr>
        <p:spPr>
          <a:xfrm>
            <a:off x="5282900" y="1785475"/>
            <a:ext cx="2599800" cy="27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7571875" y="1698925"/>
            <a:ext cx="6003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**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4716300" y="610888"/>
            <a:ext cx="44277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Grouped cost of living variables into categories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Performed a series of pairwise t-tests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5282888" y="2424450"/>
            <a:ext cx="2599800" cy="29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7612925" y="2348250"/>
            <a:ext cx="770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*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 rot="5400000">
            <a:off x="2123600" y="2386200"/>
            <a:ext cx="51414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3" name="Google Shape;233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11183" r="8534" t="11008"/>
          <a:stretch/>
        </p:blipFill>
        <p:spPr>
          <a:xfrm>
            <a:off x="76200" y="1565250"/>
            <a:ext cx="4253513" cy="3143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4">
            <a:alphaModFix/>
          </a:blip>
          <a:srcRect b="0" l="13637" r="8298" t="13224"/>
          <a:stretch/>
        </p:blipFill>
        <p:spPr>
          <a:xfrm>
            <a:off x="4666825" y="1565250"/>
            <a:ext cx="4352724" cy="3143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8"/>
          <p:cNvSpPr/>
          <p:nvPr/>
        </p:nvSpPr>
        <p:spPr>
          <a:xfrm>
            <a:off x="80200" y="2390275"/>
            <a:ext cx="1048200" cy="48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3036600" y="1862100"/>
            <a:ext cx="1131000" cy="39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7812350" y="2092125"/>
            <a:ext cx="1131000" cy="39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4666825" y="2092125"/>
            <a:ext cx="1048200" cy="39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 txBox="1"/>
          <p:nvPr>
            <p:ph type="title"/>
          </p:nvPr>
        </p:nvSpPr>
        <p:spPr>
          <a:xfrm>
            <a:off x="4875050" y="587425"/>
            <a:ext cx="3965100" cy="106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FFFF"/>
                </a:highlight>
              </a:rPr>
              <a:t>Philadelphia</a:t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241" name="Google Shape;241;p28"/>
          <p:cNvSpPr txBox="1"/>
          <p:nvPr>
            <p:ph type="title"/>
          </p:nvPr>
        </p:nvSpPr>
        <p:spPr>
          <a:xfrm>
            <a:off x="1394525" y="720725"/>
            <a:ext cx="17355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Chicago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2" name="Google Shape;242;p28"/>
          <p:cNvSpPr txBox="1"/>
          <p:nvPr>
            <p:ph type="title"/>
          </p:nvPr>
        </p:nvSpPr>
        <p:spPr>
          <a:xfrm>
            <a:off x="279725" y="62375"/>
            <a:ext cx="39651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Cost of Living:</a:t>
            </a:r>
            <a:endParaRPr sz="3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425" y="1463975"/>
            <a:ext cx="2739800" cy="296240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Statistically speaking</a:t>
            </a:r>
            <a:endParaRPr/>
          </a:p>
        </p:txBody>
      </p:sp>
      <p:sp>
        <p:nvSpPr>
          <p:cNvPr id="250" name="Google Shape;250;p2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Chicago vs. Philadelphia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1" name="Google Shape;251;p29"/>
          <p:cNvGraphicFramePr/>
          <p:nvPr/>
        </p:nvGraphicFramePr>
        <p:xfrm>
          <a:off x="457200" y="52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{73F400E3-E9B5-43AA-ACDF-771F88EF37C9}</a:tableStyleId>
              </a:tblPr>
              <a:tblGrid>
                <a:gridCol w="3667125"/>
                <a:gridCol w="2276475"/>
              </a:tblGrid>
              <a:tr h="397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" name="Google Shape;252;p29"/>
          <p:cNvSpPr/>
          <p:nvPr/>
        </p:nvSpPr>
        <p:spPr>
          <a:xfrm>
            <a:off x="5130500" y="1907200"/>
            <a:ext cx="2599800" cy="29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7519425" y="1840700"/>
            <a:ext cx="1625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*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54" name="Google Shape;254;p29"/>
          <p:cNvGraphicFramePr/>
          <p:nvPr/>
        </p:nvGraphicFramePr>
        <p:xfrm>
          <a:off x="826175" y="-26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{73F400E3-E9B5-43AA-ACDF-771F88EF37C9}</a:tableStyleId>
              </a:tblPr>
              <a:tblGrid>
                <a:gridCol w="3667125"/>
                <a:gridCol w="22764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" name="Google Shape;255;p29"/>
          <p:cNvSpPr txBox="1"/>
          <p:nvPr/>
        </p:nvSpPr>
        <p:spPr>
          <a:xfrm>
            <a:off x="4716300" y="610888"/>
            <a:ext cx="44277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Grouped cost of living variables into categories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Performed a series of pairwise t-tests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5130500" y="2507000"/>
            <a:ext cx="2599800" cy="29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7519425" y="2424450"/>
            <a:ext cx="1625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*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3" name="Google Shape;263;p30"/>
          <p:cNvSpPr txBox="1"/>
          <p:nvPr>
            <p:ph type="title"/>
          </p:nvPr>
        </p:nvSpPr>
        <p:spPr>
          <a:xfrm>
            <a:off x="-1796700" y="1823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Rent to Salary Ratio: </a:t>
            </a:r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" y="1255175"/>
            <a:ext cx="4228674" cy="3200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950" y="1254675"/>
            <a:ext cx="4228677" cy="32014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" name="Google Shape;266;p30"/>
          <p:cNvSpPr txBox="1"/>
          <p:nvPr/>
        </p:nvSpPr>
        <p:spPr>
          <a:xfrm>
            <a:off x="1219200" y="641700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layfair Display"/>
                <a:ea typeface="Playfair Display"/>
                <a:cs typeface="Playfair Display"/>
                <a:sym typeface="Playfair Display"/>
              </a:rPr>
              <a:t>Data Scientist						Data Analyst</a:t>
            </a:r>
            <a:endParaRPr b="1"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 rot="-2846823">
            <a:off x="1325216" y="3837066"/>
            <a:ext cx="397474" cy="17028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 rot="-2846709">
            <a:off x="2690301" y="3892108"/>
            <a:ext cx="546950" cy="17028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 rot="-2846860">
            <a:off x="2968873" y="3915608"/>
            <a:ext cx="680504" cy="17028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70" name="Google Shape;270;p30"/>
          <p:cNvGrpSpPr/>
          <p:nvPr/>
        </p:nvGrpSpPr>
        <p:grpSpPr>
          <a:xfrm>
            <a:off x="5929027" y="3699724"/>
            <a:ext cx="2321084" cy="601800"/>
            <a:chOff x="1479252" y="3852124"/>
            <a:chExt cx="2321084" cy="601800"/>
          </a:xfrm>
        </p:grpSpPr>
        <p:sp>
          <p:nvSpPr>
            <p:cNvPr id="271" name="Google Shape;271;p30"/>
            <p:cNvSpPr txBox="1"/>
            <p:nvPr/>
          </p:nvSpPr>
          <p:spPr>
            <a:xfrm rot="-2846823">
              <a:off x="1477616" y="3989466"/>
              <a:ext cx="397474" cy="170283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72" name="Google Shape;272;p30"/>
            <p:cNvSpPr txBox="1"/>
            <p:nvPr/>
          </p:nvSpPr>
          <p:spPr>
            <a:xfrm rot="-2702143">
              <a:off x="3159476" y="4067959"/>
              <a:ext cx="680520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273" name="Google Shape;273;p30"/>
          <p:cNvSpPr txBox="1"/>
          <p:nvPr/>
        </p:nvSpPr>
        <p:spPr>
          <a:xfrm rot="-2702489">
            <a:off x="7273897" y="3893035"/>
            <a:ext cx="585909" cy="17013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-2106650" y="2638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Rent to Salary Ratio:</a:t>
            </a: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3050"/>
            <a:ext cx="4419600" cy="324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02613"/>
            <a:ext cx="4419601" cy="328894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/>
        </p:nvSpPr>
        <p:spPr>
          <a:xfrm>
            <a:off x="1318600" y="994600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layfair Display"/>
                <a:ea typeface="Playfair Display"/>
                <a:cs typeface="Playfair Display"/>
                <a:sym typeface="Playfair Display"/>
              </a:rPr>
              <a:t>Pharmacist</a:t>
            </a:r>
            <a:endParaRPr b="1"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5999725" y="994600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layfair Display"/>
                <a:ea typeface="Playfair Display"/>
                <a:cs typeface="Playfair Display"/>
                <a:sym typeface="Playfair Display"/>
              </a:rPr>
              <a:t>Bartender</a:t>
            </a:r>
            <a:endParaRPr b="1"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83" name="Google Shape;283;p31"/>
          <p:cNvGrpSpPr/>
          <p:nvPr/>
        </p:nvGrpSpPr>
        <p:grpSpPr>
          <a:xfrm>
            <a:off x="1398202" y="4002699"/>
            <a:ext cx="2403134" cy="601800"/>
            <a:chOff x="5929027" y="3699724"/>
            <a:chExt cx="2403134" cy="601800"/>
          </a:xfrm>
        </p:grpSpPr>
        <p:sp>
          <p:nvSpPr>
            <p:cNvPr id="284" name="Google Shape;284;p31"/>
            <p:cNvSpPr txBox="1"/>
            <p:nvPr/>
          </p:nvSpPr>
          <p:spPr>
            <a:xfrm rot="-2846823">
              <a:off x="5927391" y="3837066"/>
              <a:ext cx="397474" cy="170283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85" name="Google Shape;285;p31"/>
            <p:cNvSpPr txBox="1"/>
            <p:nvPr/>
          </p:nvSpPr>
          <p:spPr>
            <a:xfrm rot="-2702143">
              <a:off x="7691301" y="3915559"/>
              <a:ext cx="680520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86" name="Google Shape;286;p31"/>
            <p:cNvSpPr txBox="1"/>
            <p:nvPr/>
          </p:nvSpPr>
          <p:spPr>
            <a:xfrm rot="-2702489">
              <a:off x="7349647" y="3882110"/>
              <a:ext cx="585909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287" name="Google Shape;287;p31"/>
          <p:cNvGrpSpPr/>
          <p:nvPr/>
        </p:nvGrpSpPr>
        <p:grpSpPr>
          <a:xfrm>
            <a:off x="5936777" y="4002699"/>
            <a:ext cx="2428359" cy="601800"/>
            <a:chOff x="5929027" y="3699724"/>
            <a:chExt cx="2428359" cy="601800"/>
          </a:xfrm>
        </p:grpSpPr>
        <p:sp>
          <p:nvSpPr>
            <p:cNvPr id="288" name="Google Shape;288;p31"/>
            <p:cNvSpPr txBox="1"/>
            <p:nvPr/>
          </p:nvSpPr>
          <p:spPr>
            <a:xfrm rot="-2846823">
              <a:off x="5927391" y="3837066"/>
              <a:ext cx="397474" cy="170283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89" name="Google Shape;289;p31"/>
            <p:cNvSpPr txBox="1"/>
            <p:nvPr/>
          </p:nvSpPr>
          <p:spPr>
            <a:xfrm rot="-2702143">
              <a:off x="7716526" y="3915559"/>
              <a:ext cx="680520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90" name="Google Shape;290;p31"/>
            <p:cNvSpPr txBox="1"/>
            <p:nvPr/>
          </p:nvSpPr>
          <p:spPr>
            <a:xfrm rot="-2702489">
              <a:off x="7387522" y="3915560"/>
              <a:ext cx="585909" cy="17013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Why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50"/>
              <a:t>When considering job opportunities, there are lots of questions to consider:</a:t>
            </a:r>
            <a:endParaRPr i="1" sz="1650"/>
          </a:p>
          <a:p>
            <a:pPr indent="-333375" lvl="0" marL="457200" rtl="0" algn="l">
              <a:spcBef>
                <a:spcPts val="1600"/>
              </a:spcBef>
              <a:spcAft>
                <a:spcPts val="0"/>
              </a:spcAft>
              <a:buSzPts val="1650"/>
              <a:buChar char="★"/>
            </a:pPr>
            <a:r>
              <a:rPr lang="en" sz="1650"/>
              <a:t>How do salaries vary by city? By job title?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★"/>
            </a:pPr>
            <a:r>
              <a:rPr lang="en" sz="1650"/>
              <a:t>What does cost of living look like in various cities?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★"/>
            </a:pPr>
            <a:r>
              <a:rPr lang="en" sz="1650"/>
              <a:t>How do job salaries vary across locations taking into account cost of living?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★"/>
            </a:pPr>
            <a:r>
              <a:rPr lang="en" sz="1650"/>
              <a:t>What can we learn about the job markets and industry trends?</a:t>
            </a:r>
            <a:endParaRPr sz="16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813" y="1898388"/>
            <a:ext cx="2865573" cy="1910382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32"/>
          <p:cNvSpPr txBox="1"/>
          <p:nvPr>
            <p:ph type="title"/>
          </p:nvPr>
        </p:nvSpPr>
        <p:spPr>
          <a:xfrm>
            <a:off x="113100" y="220275"/>
            <a:ext cx="4837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Additional Insights: Company Size</a:t>
            </a:r>
            <a:endParaRPr sz="2800"/>
          </a:p>
        </p:txBody>
      </p:sp>
      <p:sp>
        <p:nvSpPr>
          <p:cNvPr id="297" name="Google Shape;297;p32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00" y="1898388"/>
            <a:ext cx="2865573" cy="1910382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688" y="1882050"/>
            <a:ext cx="2914623" cy="194306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687" y="3032175"/>
            <a:ext cx="2914623" cy="1943076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687" y="936675"/>
            <a:ext cx="2914637" cy="19431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33"/>
          <p:cNvSpPr txBox="1"/>
          <p:nvPr>
            <p:ph type="title"/>
          </p:nvPr>
        </p:nvSpPr>
        <p:spPr>
          <a:xfrm>
            <a:off x="265500" y="296475"/>
            <a:ext cx="4996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Additional Insights: Industry Trends</a:t>
            </a:r>
            <a:endParaRPr sz="2800"/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37" y="936687"/>
            <a:ext cx="2914614" cy="1943076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5449" y="953041"/>
            <a:ext cx="2865564" cy="1910376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938" y="3032175"/>
            <a:ext cx="2914601" cy="194306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5425" y="3032204"/>
            <a:ext cx="2914600" cy="1943022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</a:t>
            </a:r>
            <a:endParaRPr/>
          </a:p>
        </p:txBody>
      </p:sp>
      <p:sp>
        <p:nvSpPr>
          <p:cNvPr id="317" name="Google Shape;317;p34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8" name="Google Shape;318;p3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Distribution of salaries vary by job titles and locations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jobs are not very different across locations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in a job title?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Housing is a very important factor to consider in terms of cost of living.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Dining out and groceries may be significant as well.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hildcare</a:t>
            </a:r>
            <a:r>
              <a:rPr lang="en"/>
              <a:t> can be</a:t>
            </a:r>
            <a:r>
              <a:rPr lang="en"/>
              <a:t> expensive.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163700" y="64375"/>
            <a:ext cx="4045200" cy="8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 </a:t>
            </a:r>
            <a:endParaRPr/>
          </a:p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258600" y="1022400"/>
            <a:ext cx="4239900" cy="31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No publicly available API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Limited salary 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Include more cities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Include more job titles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Median base annual salary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★"/>
            </a:pPr>
            <a:r>
              <a:rPr lang="en" sz="1800"/>
              <a:t>Cost of living measure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Consider o</a:t>
            </a:r>
            <a:r>
              <a:rPr lang="en" sz="1800"/>
              <a:t>verall monthly spending, cost of living index, etc.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5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4831300" y="1022400"/>
            <a:ext cx="42399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★"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Incorporate more related data sources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★"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Refine our model for estimating monthly cost of living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★"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Analyze job trends using more data points from the past (e.g. past 5-10 years)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★"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Build an interface so users can use our methodology to evaluate various scenarios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8" name="Google Shape;328;p35"/>
          <p:cNvSpPr txBox="1"/>
          <p:nvPr>
            <p:ph type="title"/>
          </p:nvPr>
        </p:nvSpPr>
        <p:spPr>
          <a:xfrm>
            <a:off x="4872800" y="190500"/>
            <a:ext cx="4045200" cy="8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4" name="Google Shape;334;p36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35" name="Google Shape;335;p3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6"/>
          <p:cNvSpPr txBox="1"/>
          <p:nvPr>
            <p:ph idx="2" type="body"/>
          </p:nvPr>
        </p:nvSpPr>
        <p:spPr>
          <a:xfrm>
            <a:off x="4939500" y="10816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more information: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1155CC"/>
              </a:buClr>
              <a:buSzPts val="1400"/>
              <a:buChar char="●"/>
            </a:pPr>
            <a:r>
              <a:rPr lang="en" sz="1400" u="sng">
                <a:solidFill>
                  <a:srgbClr val="1155CC"/>
                </a:solidFill>
                <a:hlinkClick r:id="rId3"/>
              </a:rPr>
              <a:t>GitHub repository</a:t>
            </a:r>
            <a:r>
              <a:rPr lang="en" sz="1400">
                <a:solidFill>
                  <a:srgbClr val="1155CC"/>
                </a:solidFill>
              </a:rPr>
              <a:t> </a:t>
            </a:r>
            <a:endParaRPr sz="1400">
              <a:solidFill>
                <a:srgbClr val="1155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●"/>
            </a:pPr>
            <a:r>
              <a:rPr lang="en" sz="1400" u="sng">
                <a:solidFill>
                  <a:srgbClr val="1155CC"/>
                </a:solidFill>
                <a:hlinkClick r:id="rId4"/>
              </a:rPr>
              <a:t>Write up of the analysis</a:t>
            </a:r>
            <a:endParaRPr sz="14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Slides</a:t>
            </a:r>
            <a:endParaRPr/>
          </a:p>
        </p:txBody>
      </p:sp>
      <p:sp>
        <p:nvSpPr>
          <p:cNvPr id="342" name="Google Shape;342;p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7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151" y="1542709"/>
            <a:ext cx="3493098" cy="2328732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50" y="1508750"/>
            <a:ext cx="3594974" cy="239664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38"/>
          <p:cNvSpPr txBox="1"/>
          <p:nvPr>
            <p:ph type="title"/>
          </p:nvPr>
        </p:nvSpPr>
        <p:spPr>
          <a:xfrm>
            <a:off x="293950" y="158800"/>
            <a:ext cx="39651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Scientist Salary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Chicago</a:t>
            </a:r>
            <a:endParaRPr sz="1400"/>
          </a:p>
        </p:txBody>
      </p:sp>
      <p:sp>
        <p:nvSpPr>
          <p:cNvPr id="352" name="Google Shape;352;p38"/>
          <p:cNvSpPr txBox="1"/>
          <p:nvPr>
            <p:ph type="title"/>
          </p:nvPr>
        </p:nvSpPr>
        <p:spPr>
          <a:xfrm>
            <a:off x="4869950" y="158800"/>
            <a:ext cx="3965100" cy="106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FFFF"/>
                </a:highlight>
              </a:rPr>
              <a:t>Data Scientist Salary</a:t>
            </a:r>
            <a:endParaRPr sz="36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San Francisco</a:t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353" name="Google Shape;353;p38"/>
          <p:cNvSpPr txBox="1"/>
          <p:nvPr>
            <p:ph idx="1" type="subTitle"/>
          </p:nvPr>
        </p:nvSpPr>
        <p:spPr>
          <a:xfrm>
            <a:off x="0" y="4163675"/>
            <a:ext cx="4299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Data Scientists in Chicago earn $106,328 (up 5.6%), which is 9.1% more than the national median for that job</a:t>
            </a:r>
            <a:endParaRPr sz="1400"/>
          </a:p>
        </p:txBody>
      </p:sp>
      <p:sp>
        <p:nvSpPr>
          <p:cNvPr id="354" name="Google Shape;354;p38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5" name="Google Shape;355;p38"/>
          <p:cNvSpPr txBox="1"/>
          <p:nvPr>
            <p:ph idx="1" type="subTitle"/>
          </p:nvPr>
        </p:nvSpPr>
        <p:spPr>
          <a:xfrm>
            <a:off x="4702988" y="4163675"/>
            <a:ext cx="4299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Data Scientists in SF earn $139,039 (up 2.9%), which is 43.8% more than the national median for that job</a:t>
            </a:r>
            <a:endParaRPr sz="1400"/>
          </a:p>
        </p:txBody>
      </p:sp>
      <p:sp>
        <p:nvSpPr>
          <p:cNvPr id="356" name="Google Shape;356;p38"/>
          <p:cNvSpPr txBox="1"/>
          <p:nvPr/>
        </p:nvSpPr>
        <p:spPr>
          <a:xfrm>
            <a:off x="4076850" y="2489575"/>
            <a:ext cx="990300" cy="435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23.5% &lt;</a:t>
            </a:r>
            <a:endParaRPr b="1" sz="1800">
              <a:solidFill>
                <a:srgbClr val="FF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11" y="1350438"/>
            <a:ext cx="3663977" cy="2442624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39"/>
          <p:cNvSpPr txBox="1"/>
          <p:nvPr>
            <p:ph type="title"/>
          </p:nvPr>
        </p:nvSpPr>
        <p:spPr>
          <a:xfrm>
            <a:off x="293950" y="158800"/>
            <a:ext cx="39651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Job Openings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Chicago</a:t>
            </a:r>
            <a:endParaRPr sz="1400"/>
          </a:p>
        </p:txBody>
      </p:sp>
      <p:sp>
        <p:nvSpPr>
          <p:cNvPr id="363" name="Google Shape;363;p39"/>
          <p:cNvSpPr txBox="1"/>
          <p:nvPr>
            <p:ph type="title"/>
          </p:nvPr>
        </p:nvSpPr>
        <p:spPr>
          <a:xfrm>
            <a:off x="4869950" y="158800"/>
            <a:ext cx="3965100" cy="106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FFFF"/>
                </a:highlight>
              </a:rPr>
              <a:t>Job Openings</a:t>
            </a:r>
            <a:endParaRPr sz="36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San Francisco</a:t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364" name="Google Shape;364;p39"/>
          <p:cNvSpPr txBox="1"/>
          <p:nvPr>
            <p:ph idx="1" type="subTitle"/>
          </p:nvPr>
        </p:nvSpPr>
        <p:spPr>
          <a:xfrm>
            <a:off x="0" y="4163675"/>
            <a:ext cx="4299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Currently, there are 217,651 total job openings in Chicago (an increase of 20.7% from same time last year)</a:t>
            </a:r>
            <a:endParaRPr sz="1400"/>
          </a:p>
        </p:txBody>
      </p:sp>
      <p:sp>
        <p:nvSpPr>
          <p:cNvPr id="365" name="Google Shape;365;p39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6" name="Google Shape;366;p39"/>
          <p:cNvSpPr txBox="1"/>
          <p:nvPr>
            <p:ph idx="1" type="subTitle"/>
          </p:nvPr>
        </p:nvSpPr>
        <p:spPr>
          <a:xfrm>
            <a:off x="4702988" y="4163675"/>
            <a:ext cx="4299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Currently, there are 159,308 total job openings in San Francisco (an increase of 14.4% from same time last year)</a:t>
            </a:r>
            <a:endParaRPr sz="1400"/>
          </a:p>
        </p:txBody>
      </p:sp>
      <p:sp>
        <p:nvSpPr>
          <p:cNvPr id="367" name="Google Shape;367;p39"/>
          <p:cNvSpPr txBox="1"/>
          <p:nvPr/>
        </p:nvSpPr>
        <p:spPr>
          <a:xfrm>
            <a:off x="4076850" y="2354250"/>
            <a:ext cx="990300" cy="435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36.6</a:t>
            </a:r>
            <a:r>
              <a:rPr b="1" lang="en" sz="1800">
                <a:solidFill>
                  <a:srgbClr val="00A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% &gt;</a:t>
            </a:r>
            <a:endParaRPr b="1" sz="1800">
              <a:solidFill>
                <a:srgbClr val="00A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68" name="Google Shape;3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491" y="1350448"/>
            <a:ext cx="3663999" cy="244262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151" y="1542672"/>
            <a:ext cx="3493098" cy="2328723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" name="Google Shape;3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50" y="1508750"/>
            <a:ext cx="3594974" cy="239664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40"/>
          <p:cNvSpPr txBox="1"/>
          <p:nvPr>
            <p:ph type="title"/>
          </p:nvPr>
        </p:nvSpPr>
        <p:spPr>
          <a:xfrm>
            <a:off x="293950" y="158800"/>
            <a:ext cx="39651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Scientist Salary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Chicago</a:t>
            </a:r>
            <a:endParaRPr sz="1400"/>
          </a:p>
        </p:txBody>
      </p:sp>
      <p:sp>
        <p:nvSpPr>
          <p:cNvPr id="376" name="Google Shape;376;p40"/>
          <p:cNvSpPr txBox="1"/>
          <p:nvPr>
            <p:ph type="title"/>
          </p:nvPr>
        </p:nvSpPr>
        <p:spPr>
          <a:xfrm>
            <a:off x="4869950" y="158800"/>
            <a:ext cx="3965100" cy="106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FFFF"/>
                </a:highlight>
              </a:rPr>
              <a:t>Data Scientist Salary</a:t>
            </a:r>
            <a:endParaRPr sz="36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Philadelphia</a:t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377" name="Google Shape;377;p40"/>
          <p:cNvSpPr txBox="1"/>
          <p:nvPr>
            <p:ph idx="1" type="subTitle"/>
          </p:nvPr>
        </p:nvSpPr>
        <p:spPr>
          <a:xfrm>
            <a:off x="0" y="4163675"/>
            <a:ext cx="4299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Data Scientists in Chicago earn $106,328 (up 5.6%), which is 9.1% more than the national median for that job</a:t>
            </a:r>
            <a:endParaRPr sz="1400"/>
          </a:p>
        </p:txBody>
      </p:sp>
      <p:sp>
        <p:nvSpPr>
          <p:cNvPr id="378" name="Google Shape;378;p40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9" name="Google Shape;379;p40"/>
          <p:cNvSpPr txBox="1"/>
          <p:nvPr>
            <p:ph idx="1" type="subTitle"/>
          </p:nvPr>
        </p:nvSpPr>
        <p:spPr>
          <a:xfrm>
            <a:off x="4702988" y="4163675"/>
            <a:ext cx="4299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Data Scientists in Philadelphia earn $103,644 (up 6.7%), which is 6.4% more than the national median for that job</a:t>
            </a:r>
            <a:endParaRPr sz="1400"/>
          </a:p>
        </p:txBody>
      </p:sp>
      <p:sp>
        <p:nvSpPr>
          <p:cNvPr id="380" name="Google Shape;380;p40"/>
          <p:cNvSpPr txBox="1"/>
          <p:nvPr/>
        </p:nvSpPr>
        <p:spPr>
          <a:xfrm>
            <a:off x="4076850" y="2455623"/>
            <a:ext cx="990300" cy="435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A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2.6</a:t>
            </a:r>
            <a:r>
              <a:rPr b="1" lang="en" sz="1700">
                <a:solidFill>
                  <a:srgbClr val="00A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% &gt;</a:t>
            </a:r>
            <a:endParaRPr b="1" sz="1700">
              <a:solidFill>
                <a:srgbClr val="00A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506" y="1350452"/>
            <a:ext cx="3692349" cy="244267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6" name="Google Shape;3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94" y="1350456"/>
            <a:ext cx="3663999" cy="2442666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7" name="Google Shape;387;p41"/>
          <p:cNvSpPr txBox="1"/>
          <p:nvPr>
            <p:ph type="title"/>
          </p:nvPr>
        </p:nvSpPr>
        <p:spPr>
          <a:xfrm>
            <a:off x="293950" y="158800"/>
            <a:ext cx="39651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Job Openings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Chicago</a:t>
            </a:r>
            <a:endParaRPr sz="1400"/>
          </a:p>
        </p:txBody>
      </p:sp>
      <p:sp>
        <p:nvSpPr>
          <p:cNvPr id="388" name="Google Shape;388;p41"/>
          <p:cNvSpPr txBox="1"/>
          <p:nvPr>
            <p:ph type="title"/>
          </p:nvPr>
        </p:nvSpPr>
        <p:spPr>
          <a:xfrm>
            <a:off x="4869950" y="158800"/>
            <a:ext cx="3965100" cy="106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FFFF"/>
                </a:highlight>
              </a:rPr>
              <a:t>Job Openings</a:t>
            </a:r>
            <a:endParaRPr sz="36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Philadelphia</a:t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389" name="Google Shape;389;p41"/>
          <p:cNvSpPr txBox="1"/>
          <p:nvPr>
            <p:ph idx="1" type="subTitle"/>
          </p:nvPr>
        </p:nvSpPr>
        <p:spPr>
          <a:xfrm>
            <a:off x="0" y="4163675"/>
            <a:ext cx="4299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Currently, there are 217,651 total job openings in Chicago (an increase of 20.7% from same time last year)</a:t>
            </a:r>
            <a:endParaRPr sz="1400"/>
          </a:p>
        </p:txBody>
      </p:sp>
      <p:sp>
        <p:nvSpPr>
          <p:cNvPr id="390" name="Google Shape;390;p41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1" name="Google Shape;391;p41"/>
          <p:cNvSpPr txBox="1"/>
          <p:nvPr>
            <p:ph idx="1" type="subTitle"/>
          </p:nvPr>
        </p:nvSpPr>
        <p:spPr>
          <a:xfrm>
            <a:off x="4702988" y="4163675"/>
            <a:ext cx="4299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Currently, there are 122,156 total job openings in </a:t>
            </a:r>
            <a:r>
              <a:rPr lang="en" sz="1400"/>
              <a:t>Philadelphia </a:t>
            </a:r>
            <a:r>
              <a:rPr lang="en" sz="1400"/>
              <a:t>(an increase of 12.2% from same time last year)</a:t>
            </a:r>
            <a:endParaRPr sz="1400"/>
          </a:p>
        </p:txBody>
      </p:sp>
      <p:sp>
        <p:nvSpPr>
          <p:cNvPr id="392" name="Google Shape;392;p41"/>
          <p:cNvSpPr txBox="1"/>
          <p:nvPr/>
        </p:nvSpPr>
        <p:spPr>
          <a:xfrm>
            <a:off x="4076850" y="2455623"/>
            <a:ext cx="990300" cy="435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A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78.2</a:t>
            </a:r>
            <a:r>
              <a:rPr b="1" lang="en" sz="1700">
                <a:solidFill>
                  <a:srgbClr val="00A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% &gt;</a:t>
            </a:r>
            <a:endParaRPr b="1" sz="1700">
              <a:solidFill>
                <a:srgbClr val="00A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65500" y="192275"/>
            <a:ext cx="40452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What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65500" y="964473"/>
            <a:ext cx="4045200" cy="3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21 Local Pay Reports from</a:t>
            </a:r>
            <a:r>
              <a:rPr lang="en" sz="1800"/>
              <a:t> Glassdoor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 from 6.2017 to 2.2019.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Information for 85 different job titles across 10 cities, as well as national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Cost of living data from the Numbeo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Largest database of crowd sourced information on cities and countries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Average prices of typical consumer items, dining out, transportation, rent, etc.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65400" y="1458460"/>
            <a:ext cx="2396275" cy="23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800" y="140838"/>
            <a:ext cx="1599692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2611" y="3895975"/>
            <a:ext cx="2204089" cy="9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946" y="2221609"/>
            <a:ext cx="1312125" cy="13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04025" y="2812227"/>
            <a:ext cx="941700" cy="94167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716978" y="429240"/>
            <a:ext cx="216600" cy="2784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38" y="2144738"/>
            <a:ext cx="1231786" cy="8622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b="35073" l="0" r="9559" t="0"/>
          <a:stretch/>
        </p:blipFill>
        <p:spPr>
          <a:xfrm>
            <a:off x="4329200" y="1059838"/>
            <a:ext cx="4777206" cy="9416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7">
            <a:alphaModFix/>
          </a:blip>
          <a:srcRect b="34550" l="0" r="45907" t="0"/>
          <a:stretch/>
        </p:blipFill>
        <p:spPr>
          <a:xfrm>
            <a:off x="1447601" y="1072926"/>
            <a:ext cx="2468349" cy="1008377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p16"/>
          <p:cNvSpPr/>
          <p:nvPr/>
        </p:nvSpPr>
        <p:spPr>
          <a:xfrm rot="5396669">
            <a:off x="4567752" y="3738512"/>
            <a:ext cx="309600" cy="1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198500" y="237300"/>
            <a:ext cx="36114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Nuts &amp; Bolts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3959000" y="1391475"/>
            <a:ext cx="3702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9B6B"/>
          </a:solidFill>
          <a:ln cap="flat" cmpd="sng" w="9525">
            <a:solidFill>
              <a:srgbClr val="3F9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8">
            <a:alphaModFix/>
          </a:blip>
          <a:srcRect b="0" l="4681" r="7491" t="0"/>
          <a:stretch/>
        </p:blipFill>
        <p:spPr>
          <a:xfrm>
            <a:off x="1753300" y="3753900"/>
            <a:ext cx="3837049" cy="12644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9">
            <a:alphaModFix/>
          </a:blip>
          <a:srcRect b="15782" l="0" r="0" t="0"/>
          <a:stretch/>
        </p:blipFill>
        <p:spPr>
          <a:xfrm>
            <a:off x="5676588" y="2567312"/>
            <a:ext cx="941700" cy="1542687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4538" y="2572925"/>
            <a:ext cx="862200" cy="1542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52983" y="2567673"/>
            <a:ext cx="941700" cy="154196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6"/>
          <p:cNvSpPr/>
          <p:nvPr/>
        </p:nvSpPr>
        <p:spPr>
          <a:xfrm rot="7484238">
            <a:off x="6412963" y="2113373"/>
            <a:ext cx="309574" cy="1190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9B6B"/>
          </a:solidFill>
          <a:ln cap="flat" cmpd="sng" w="9525">
            <a:solidFill>
              <a:srgbClr val="3F9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 rot="5400000">
            <a:off x="6895088" y="2113350"/>
            <a:ext cx="309600" cy="1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9B6B"/>
          </a:solidFill>
          <a:ln cap="flat" cmpd="sng" w="9525">
            <a:solidFill>
              <a:srgbClr val="3F9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 rot="2919133">
            <a:off x="7435175" y="2110759"/>
            <a:ext cx="309705" cy="11903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9B6B"/>
          </a:solidFill>
          <a:ln cap="flat" cmpd="sng" w="9525">
            <a:solidFill>
              <a:srgbClr val="3F9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 rot="5400000">
            <a:off x="6927288" y="3301837"/>
            <a:ext cx="416700" cy="2193000"/>
          </a:xfrm>
          <a:prstGeom prst="rightArrowCallout">
            <a:avLst>
              <a:gd fmla="val 25000" name="adj1"/>
              <a:gd fmla="val 25000" name="adj2"/>
              <a:gd fmla="val 25000" name="adj3"/>
              <a:gd fmla="val 22091" name="adj4"/>
            </a:avLst>
          </a:prstGeom>
          <a:solidFill>
            <a:srgbClr val="3F9B6B"/>
          </a:solidFill>
          <a:ln cap="flat" cmpd="sng" w="9525">
            <a:solidFill>
              <a:srgbClr val="3F9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3724194" y="237305"/>
            <a:ext cx="772200" cy="7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1025" y="3641938"/>
            <a:ext cx="1408300" cy="14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 flipH="1" rot="5400000">
            <a:off x="736025" y="1497075"/>
            <a:ext cx="592500" cy="540600"/>
          </a:xfrm>
          <a:prstGeom prst="bentUpArrow">
            <a:avLst>
              <a:gd fmla="val 26988" name="adj1"/>
              <a:gd fmla="val 25755" name="adj2"/>
              <a:gd fmla="val 25000" name="adj3"/>
            </a:avLst>
          </a:prstGeom>
          <a:solidFill>
            <a:srgbClr val="3F9B6B"/>
          </a:solidFill>
          <a:ln cap="flat" cmpd="sng" w="9525">
            <a:solidFill>
              <a:srgbClr val="3F9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 rot="10800000">
            <a:off x="5734325" y="4606675"/>
            <a:ext cx="14214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9B6B"/>
          </a:solidFill>
          <a:ln cap="flat" cmpd="sng" w="9525">
            <a:solidFill>
              <a:srgbClr val="3F9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5676600" y="2402025"/>
            <a:ext cx="941700" cy="37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Median base pay</a:t>
            </a:r>
            <a:endParaRPr b="1" sz="1000"/>
          </a:p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6704550" y="2402025"/>
            <a:ext cx="862200" cy="37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Company size</a:t>
            </a:r>
            <a:endParaRPr b="1" sz="1000"/>
          </a:p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7653000" y="2402025"/>
            <a:ext cx="941700" cy="37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Industry type</a:t>
            </a:r>
            <a:endParaRPr b="1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013" y="2026775"/>
            <a:ext cx="1089975" cy="10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716978" y="429240"/>
            <a:ext cx="216600" cy="2784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00" y="3459075"/>
            <a:ext cx="1408300" cy="14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05" y="1196647"/>
            <a:ext cx="3699221" cy="83012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800" y="298025"/>
            <a:ext cx="2038696" cy="260298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2800" y="588488"/>
            <a:ext cx="4162425" cy="14382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8">
            <a:alphaModFix/>
          </a:blip>
          <a:srcRect b="14368" l="2296" r="0" t="0"/>
          <a:stretch/>
        </p:blipFill>
        <p:spPr>
          <a:xfrm>
            <a:off x="2544975" y="3276225"/>
            <a:ext cx="4054049" cy="17740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7"/>
          <p:cNvSpPr/>
          <p:nvPr/>
        </p:nvSpPr>
        <p:spPr>
          <a:xfrm rot="5400000">
            <a:off x="1044725" y="775525"/>
            <a:ext cx="571200" cy="24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4233388" y="1489450"/>
            <a:ext cx="528300" cy="24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flipH="1" rot="-5400000">
            <a:off x="6120275" y="2933837"/>
            <a:ext cx="2005200" cy="540600"/>
          </a:xfrm>
          <a:prstGeom prst="bentUpArrow">
            <a:avLst>
              <a:gd fmla="val 26988" name="adj1"/>
              <a:gd fmla="val 25755" name="adj2"/>
              <a:gd fmla="val 25000" name="adj3"/>
            </a:avLst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6852575" y="4381474"/>
            <a:ext cx="1482900" cy="57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55 variables for cost of living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872800" y="724200"/>
            <a:ext cx="411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Users are then asked: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What city (or cities) are you interested in?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What job(s) are you interested in?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265500" y="637800"/>
            <a:ext cx="4045200" cy="6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100" y="3035900"/>
            <a:ext cx="1004900" cy="16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21" y="3024146"/>
            <a:ext cx="1667826" cy="1716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18"/>
          <p:cNvSpPr txBox="1"/>
          <p:nvPr>
            <p:ph idx="4294967295" type="body"/>
          </p:nvPr>
        </p:nvSpPr>
        <p:spPr>
          <a:xfrm>
            <a:off x="200400" y="1592700"/>
            <a:ext cx="41754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Users are presented with a list of 85 job titles and a list of 10 cities.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21497" l="0" r="0" t="21297"/>
          <a:stretch/>
        </p:blipFill>
        <p:spPr>
          <a:xfrm rot="5400000">
            <a:off x="-922448" y="1097473"/>
            <a:ext cx="4310825" cy="24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4872800" y="4381500"/>
            <a:ext cx="8622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7" name="Google Shape;137;p19"/>
          <p:cNvSpPr txBox="1"/>
          <p:nvPr>
            <p:ph type="title"/>
          </p:nvPr>
        </p:nvSpPr>
        <p:spPr>
          <a:xfrm>
            <a:off x="4725750" y="1626850"/>
            <a:ext cx="4371900" cy="192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FFFF"/>
                </a:highlight>
              </a:rPr>
              <a:t>Comparing salaries across Chicago, </a:t>
            </a:r>
            <a:br>
              <a:rPr lang="en" sz="3600">
                <a:highlight>
                  <a:srgbClr val="FFFFFF"/>
                </a:highlight>
              </a:rPr>
            </a:br>
            <a:r>
              <a:rPr lang="en" sz="3600">
                <a:highlight>
                  <a:srgbClr val="FFFFFF"/>
                </a:highlight>
              </a:rPr>
              <a:t>San Francisco and Philadelphia</a:t>
            </a:r>
            <a:endParaRPr sz="1400">
              <a:highlight>
                <a:srgbClr val="FFFFFF"/>
              </a:highlight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b="5393" l="15941" r="16536" t="8997"/>
          <a:stretch/>
        </p:blipFill>
        <p:spPr>
          <a:xfrm>
            <a:off x="2323175" y="384025"/>
            <a:ext cx="2248825" cy="40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 b="0" l="0" r="0" t="25406"/>
          <a:stretch/>
        </p:blipFill>
        <p:spPr>
          <a:xfrm>
            <a:off x="0" y="2867350"/>
            <a:ext cx="4876800" cy="3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Median Base Annual Salary by City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75" y="1096975"/>
            <a:ext cx="7419249" cy="380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Median Base Annual Salary by Job Title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50" y="1144025"/>
            <a:ext cx="74953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